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742" r:id="rId2"/>
  </p:sldMasterIdLst>
  <p:notesMasterIdLst>
    <p:notesMasterId r:id="rId17"/>
  </p:notesMasterIdLst>
  <p:handoutMasterIdLst>
    <p:handoutMasterId r:id="rId18"/>
  </p:handoutMasterIdLst>
  <p:sldIdLst>
    <p:sldId id="256" r:id="rId3"/>
    <p:sldId id="258" r:id="rId4"/>
    <p:sldId id="260" r:id="rId5"/>
    <p:sldId id="261" r:id="rId6"/>
    <p:sldId id="262" r:id="rId7"/>
    <p:sldId id="273" r:id="rId8"/>
    <p:sldId id="302" r:id="rId9"/>
    <p:sldId id="286" r:id="rId10"/>
    <p:sldId id="295" r:id="rId11"/>
    <p:sldId id="303" r:id="rId12"/>
    <p:sldId id="304" r:id="rId13"/>
    <p:sldId id="305" r:id="rId14"/>
    <p:sldId id="264" r:id="rId15"/>
    <p:sldId id="266" r:id="rId16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19"/>
      <p:italic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Roboto Medium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E47900-FCD9-4C44-8424-05859C4BF5F7}">
  <a:tblStyle styleId="{F6E47900-FCD9-4C44-8424-05859C4BF5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05" autoAdjust="0"/>
    <p:restoredTop sz="94660"/>
  </p:normalViewPr>
  <p:slideViewPr>
    <p:cSldViewPr snapToGrid="0">
      <p:cViewPr>
        <p:scale>
          <a:sx n="100" d="100"/>
          <a:sy n="100" d="100"/>
        </p:scale>
        <p:origin x="708" y="2100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29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BCFB17-D16E-43F1-B8B2-840E0EFE33D1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DBF6EE-C483-401D-9930-4684713081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447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25843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60713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3ce85d903d_0_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33ce85d903d_0_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62198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3ce85d903d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3ce85d903d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4746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7602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5936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101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0779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9396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831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82718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3ce85d903d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8" name="Google Shape;358;g33ce85d903d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260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3ce85d903d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8" name="Google Shape;358;g33ce85d903d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905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3ce85d903d_0_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3ce85d903d_0_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1439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3ce85d903d_0_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33ce85d903d_0_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0436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841751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78672120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56575047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948991937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76298449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955455899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554627729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825467074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309726092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36918050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2E8A6-5EF4-4465-AAAA-BF0ABC59E822}" type="datetimeFigureOut">
              <a:rPr lang="ru-RU" smtClean="0"/>
              <a:t>05.12.2025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074378646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Важный тезис крупным шрифтом 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14301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18691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 1">
  <p:cSld name="Слайд КОД+ТЕКСТ 1 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3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288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918059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ynis/projecta2025.g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433125" y="1534950"/>
            <a:ext cx="7584300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90000"/>
              </a:lnSpc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«Организация хранения и обработки марок Честного Знака»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dirty="0" smtClean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Архитектор 1С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7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Формат от</a:t>
            </a:r>
            <a:r>
              <a:rPr lang="ru-RU" dirty="0" smtClean="0"/>
              <a:t>правки </a:t>
            </a:r>
            <a:r>
              <a:rPr lang="ru" dirty="0" smtClean="0"/>
              <a:t>данных о марках документа в </a:t>
            </a:r>
            <a:r>
              <a:rPr lang="en-US" dirty="0" smtClean="0"/>
              <a:t>Kafka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475" y="1426624"/>
            <a:ext cx="5867400" cy="329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70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3"/>
          <p:cNvSpPr txBox="1"/>
          <p:nvPr/>
        </p:nvSpPr>
        <p:spPr>
          <a:xfrm>
            <a:off x="502418" y="165721"/>
            <a:ext cx="7701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00"/>
              <a:buFont typeface="Roboto"/>
              <a:buNone/>
            </a:pPr>
            <a:r>
              <a:rPr lang="en-US" sz="1600" b="1" dirty="0" smtClean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Http</a:t>
            </a:r>
            <a:r>
              <a:rPr lang="ru-RU" sz="1600" b="1" dirty="0" smtClean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- сервисы на стороне 1С </a:t>
            </a:r>
            <a:r>
              <a:rPr lang="ru-RU" sz="1600" b="1" dirty="0" smtClean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Марки</a:t>
            </a:r>
            <a:endParaRPr sz="1600" dirty="0">
              <a:solidFill>
                <a:srgbClr val="3F299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622723"/>
            <a:ext cx="6591300" cy="39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09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13" name="Google Shape;213;p42"/>
          <p:cNvGraphicFramePr/>
          <p:nvPr>
            <p:extLst>
              <p:ext uri="{D42A27DB-BD31-4B8C-83A1-F6EECF244321}">
                <p14:modId xmlns:p14="http://schemas.microsoft.com/office/powerpoint/2010/main" val="1036591692"/>
              </p:ext>
            </p:extLst>
          </p:nvPr>
        </p:nvGraphicFramePr>
        <p:xfrm>
          <a:off x="952500" y="1718400"/>
          <a:ext cx="7239000" cy="2375288"/>
        </p:xfrm>
        <a:graphic>
          <a:graphicData uri="http://schemas.openxmlformats.org/drawingml/2006/table">
            <a:tbl>
              <a:tblPr>
                <a:noFill/>
                <a:tableStyleId>{F6E47900-FCD9-4C44-8424-05859C4BF5F7}</a:tableStyleId>
              </a:tblPr>
              <a:tblGrid>
                <a:gridCol w="489425"/>
                <a:gridCol w="6749575"/>
              </a:tblGrid>
              <a:tr h="549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 процессе выполнения проектной работы были закреплены знания</a:t>
                      </a:r>
                      <a:r>
                        <a:rPr lang="ru-RU" sz="1600" baseline="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полученные на курсе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49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 smtClean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Сама проектная работа может быть прототипом для решения рабочей задачи.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367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513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4289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7" name="Google Shape;227;p43"/>
          <p:cNvGrpSpPr/>
          <p:nvPr/>
        </p:nvGrpSpPr>
        <p:grpSpPr>
          <a:xfrm>
            <a:off x="5573613" y="528650"/>
            <a:ext cx="3356305" cy="1236599"/>
            <a:chOff x="4729635" y="887067"/>
            <a:chExt cx="3375207" cy="1399343"/>
          </a:xfrm>
        </p:grpSpPr>
        <p:pic>
          <p:nvPicPr>
            <p:cNvPr id="228" name="Google Shape;228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229" name="Google Shape;229;p43"/>
            <p:cNvSpPr txBox="1"/>
            <p:nvPr/>
          </p:nvSpPr>
          <p:spPr>
            <a:xfrm>
              <a:off x="5236901" y="1064135"/>
              <a:ext cx="2694600" cy="104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lvl="0">
              <a:buSzPts val="1100"/>
            </a:pPr>
            <a:r>
              <a:rPr lang="ru" sz="3000" dirty="0"/>
              <a:t>Тема: </a:t>
            </a:r>
            <a:r>
              <a:rPr lang="ru-RU" sz="3000" dirty="0"/>
              <a:t>«Организация хранения и обработки марок Честного Знака»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 smtClean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Коссе Надежда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2893375"/>
            <a:ext cx="3193200" cy="66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smtClean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Системный архитектор, руководитель отдела разработки,</a:t>
            </a:r>
            <a:r>
              <a:rPr lang="en-US" sz="1300" dirty="0" smtClean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BI</a:t>
            </a:r>
            <a:r>
              <a:rPr lang="ru-RU" sz="1300" dirty="0" smtClean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 -  ГК Невада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77" y="2244436"/>
            <a:ext cx="1563088" cy="15630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39"/>
          <p:cNvSpPr/>
          <p:nvPr/>
        </p:nvSpPr>
        <p:spPr>
          <a:xfrm>
            <a:off x="1578631" y="977981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" sz="1500" dirty="0" smtClean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Обеспечить хранение и обработку марок Честного Знака в отдельной базе.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" name="Google Shape;40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492" y="2111202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375;p54"/>
          <p:cNvSpPr/>
          <p:nvPr/>
        </p:nvSpPr>
        <p:spPr>
          <a:xfrm>
            <a:off x="1698196" y="2011615"/>
            <a:ext cx="5400900" cy="511846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ru-RU" dirty="0" smtClean="0">
              <a:solidFill>
                <a:schemeClr val="bg1"/>
              </a:solidFill>
            </a:endParaRPr>
          </a:p>
          <a:p>
            <a:pPr algn="ctr"/>
            <a:r>
              <a:rPr lang="ru-RU" dirty="0" smtClean="0">
                <a:solidFill>
                  <a:schemeClr val="bg1"/>
                </a:solidFill>
              </a:rPr>
              <a:t>Обеспечить </a:t>
            </a:r>
            <a:r>
              <a:rPr lang="ru-RU" dirty="0">
                <a:solidFill>
                  <a:schemeClr val="bg1"/>
                </a:solidFill>
              </a:rPr>
              <a:t>хранение марок </a:t>
            </a:r>
            <a:r>
              <a:rPr lang="ru-RU" dirty="0" smtClean="0">
                <a:solidFill>
                  <a:schemeClr val="bg1"/>
                </a:solidFill>
              </a:rPr>
              <a:t>в разрезе документов с </a:t>
            </a:r>
            <a:r>
              <a:rPr lang="ru-RU" dirty="0">
                <a:solidFill>
                  <a:schemeClr val="bg1"/>
                </a:solidFill>
              </a:rPr>
              <a:t>учетом </a:t>
            </a:r>
            <a:r>
              <a:rPr lang="ru-RU" dirty="0" smtClean="0">
                <a:solidFill>
                  <a:schemeClr val="bg1"/>
                </a:solidFill>
              </a:rPr>
              <a:t>вложенности</a:t>
            </a:r>
            <a:r>
              <a:rPr lang="ru-RU" dirty="0">
                <a:solidFill>
                  <a:schemeClr val="bg1"/>
                </a:solidFill>
              </a:rPr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1" name="Google Shape;40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127" y="2809408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375;p54"/>
          <p:cNvSpPr/>
          <p:nvPr/>
        </p:nvSpPr>
        <p:spPr>
          <a:xfrm>
            <a:off x="1708831" y="2709821"/>
            <a:ext cx="5400900" cy="511846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ru-RU" dirty="0" smtClean="0">
              <a:solidFill>
                <a:schemeClr val="bg1"/>
              </a:solidFill>
            </a:endParaRPr>
          </a:p>
          <a:p>
            <a:pPr fontAlgn="t"/>
            <a:r>
              <a:rPr lang="ru-RU" dirty="0">
                <a:solidFill>
                  <a:schemeClr val="bg1"/>
                </a:solidFill>
              </a:rPr>
              <a:t>Организовать передачу </a:t>
            </a:r>
            <a:r>
              <a:rPr lang="ru-RU" dirty="0" smtClean="0">
                <a:solidFill>
                  <a:schemeClr val="bg1"/>
                </a:solidFill>
              </a:rPr>
              <a:t>через </a:t>
            </a:r>
            <a:r>
              <a:rPr lang="en-US" dirty="0">
                <a:solidFill>
                  <a:schemeClr val="bg1"/>
                </a:solidFill>
              </a:rPr>
              <a:t>http</a:t>
            </a:r>
            <a:r>
              <a:rPr lang="ru-RU" dirty="0">
                <a:solidFill>
                  <a:schemeClr val="bg1"/>
                </a:solidFill>
              </a:rPr>
              <a:t>-сервис данных о марках в документах.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3" name="Google Shape;40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763" y="3507617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375;p54"/>
          <p:cNvSpPr/>
          <p:nvPr/>
        </p:nvSpPr>
        <p:spPr>
          <a:xfrm>
            <a:off x="1719467" y="3408030"/>
            <a:ext cx="5400900" cy="511846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ru-RU" dirty="0" smtClean="0">
              <a:solidFill>
                <a:schemeClr val="bg1"/>
              </a:solidFill>
            </a:endParaRPr>
          </a:p>
          <a:p>
            <a:pPr fontAlgn="t"/>
            <a:r>
              <a:rPr lang="ru-RU" dirty="0" smtClean="0">
                <a:solidFill>
                  <a:schemeClr val="bg1"/>
                </a:solidFill>
              </a:rPr>
              <a:t>Реализовать обмен через </a:t>
            </a:r>
            <a:r>
              <a:rPr lang="en-US" dirty="0" smtClean="0">
                <a:solidFill>
                  <a:schemeClr val="bg1"/>
                </a:solidFill>
              </a:rPr>
              <a:t>Kafka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  <a:endParaRPr lang="ru-RU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" name="Google Shape;40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392" y="4205819"/>
            <a:ext cx="315075" cy="32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375;p54"/>
          <p:cNvSpPr/>
          <p:nvPr/>
        </p:nvSpPr>
        <p:spPr>
          <a:xfrm>
            <a:off x="1730096" y="4106232"/>
            <a:ext cx="5400900" cy="650066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Сделать предварительные выводы о применимости получения марок через </a:t>
            </a:r>
            <a:r>
              <a:rPr lang="en-US" dirty="0" smtClean="0">
                <a:solidFill>
                  <a:schemeClr val="bg1"/>
                </a:solidFill>
              </a:rPr>
              <a:t>http </a:t>
            </a:r>
            <a:r>
              <a:rPr lang="ru-RU" dirty="0" smtClean="0">
                <a:solidFill>
                  <a:schemeClr val="bg1"/>
                </a:solidFill>
              </a:rPr>
              <a:t>сервис на рабочем контуре.</a:t>
            </a:r>
            <a:endParaRPr lang="ru-RU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2" name="TextBox 1"/>
          <p:cNvSpPr txBox="1"/>
          <p:nvPr/>
        </p:nvSpPr>
        <p:spPr>
          <a:xfrm>
            <a:off x="737755" y="1426624"/>
            <a:ext cx="8001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t">
              <a:buFont typeface="+mj-lt"/>
              <a:buAutoNum type="arabicPeriod"/>
            </a:pPr>
            <a:endParaRPr lang="ru-RU" dirty="0"/>
          </a:p>
          <a:p>
            <a:endParaRPr lang="ru-RU" dirty="0"/>
          </a:p>
        </p:txBody>
      </p:sp>
      <p:sp>
        <p:nvSpPr>
          <p:cNvPr id="4" name="Google Shape;374;p54"/>
          <p:cNvSpPr/>
          <p:nvPr/>
        </p:nvSpPr>
        <p:spPr>
          <a:xfrm>
            <a:off x="883034" y="1329011"/>
            <a:ext cx="6354194" cy="2640477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fontAlgn="t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Roboto" panose="020B0604020202020204" charset="0"/>
                <a:ea typeface="Roboto" panose="020B0604020202020204" charset="0"/>
              </a:rPr>
              <a:t>1С конфигуратор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 + </a:t>
            </a:r>
            <a:r>
              <a:rPr lang="ru-RU" dirty="0">
                <a:latin typeface="Roboto" panose="020B0604020202020204" charset="0"/>
                <a:ea typeface="Roboto" panose="020B0604020202020204" charset="0"/>
              </a:rPr>
              <a:t>БСП </a:t>
            </a:r>
            <a:r>
              <a:rPr lang="ru-RU" dirty="0" err="1" smtClean="0">
                <a:latin typeface="Roboto" panose="020B0604020202020204" charset="0"/>
                <a:ea typeface="Roboto" panose="020B0604020202020204" charset="0"/>
              </a:rPr>
              <a:t>демо</a:t>
            </a:r>
            <a:endParaRPr lang="ru-RU" dirty="0">
              <a:latin typeface="Roboto" panose="020B0604020202020204" charset="0"/>
              <a:ea typeface="Roboto" panose="020B0604020202020204" charset="0"/>
            </a:endParaRPr>
          </a:p>
          <a:p>
            <a:pPr marL="342900" indent="-342900" fontAlgn="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Roboto" panose="020B0604020202020204" charset="0"/>
                <a:ea typeface="Roboto" panose="020B0604020202020204" charset="0"/>
              </a:rPr>
              <a:t>Apache </a:t>
            </a:r>
            <a:r>
              <a:rPr lang="ru-RU" dirty="0">
                <a:latin typeface="Roboto" panose="020B0604020202020204" charset="0"/>
                <a:ea typeface="Roboto" panose="020B0604020202020204" charset="0"/>
              </a:rPr>
              <a:t>2.4 и 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http-</a:t>
            </a:r>
            <a:r>
              <a:rPr lang="ru-RU" dirty="0" smtClean="0">
                <a:latin typeface="Roboto" panose="020B0604020202020204" charset="0"/>
                <a:ea typeface="Roboto" panose="020B0604020202020204" charset="0"/>
              </a:rPr>
              <a:t>сервис</a:t>
            </a:r>
            <a:endParaRPr lang="ru-RU" dirty="0">
              <a:latin typeface="Roboto" panose="020B0604020202020204" charset="0"/>
              <a:ea typeface="Roboto" panose="020B0604020202020204" charset="0"/>
            </a:endParaRPr>
          </a:p>
          <a:p>
            <a:pPr marL="342900" indent="-342900" fontAlgn="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Roboto" panose="020B0604020202020204" charset="0"/>
                <a:ea typeface="Roboto" panose="020B0604020202020204" charset="0"/>
              </a:rPr>
              <a:t>Apache Kafka + Docker + Offset </a:t>
            </a:r>
            <a:r>
              <a:rPr lang="en-US" dirty="0" smtClean="0">
                <a:latin typeface="Roboto" panose="020B0604020202020204" charset="0"/>
                <a:ea typeface="Roboto" panose="020B0604020202020204" charset="0"/>
              </a:rPr>
              <a:t>Explorer</a:t>
            </a:r>
            <a:endParaRPr lang="ru-RU" dirty="0">
              <a:latin typeface="Roboto" panose="020B0604020202020204" charset="0"/>
              <a:ea typeface="Roboto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Roboto" panose="020B0604020202020204" charset="0"/>
                <a:ea typeface="Roboto" panose="020B0604020202020204" charset="0"/>
              </a:rPr>
              <a:t>Visual studio code + </a:t>
            </a: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PlantUML</a:t>
            </a:r>
            <a:endParaRPr lang="ru-RU" dirty="0">
              <a:latin typeface="Roboto" panose="020B0604020202020204" charset="0"/>
              <a:ea typeface="Roboto" panose="020B0604020202020204" charset="0"/>
            </a:endParaRPr>
          </a:p>
          <a:p>
            <a:pPr marL="342900" indent="-342900" fontAlgn="t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Git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 + </a:t>
            </a: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gir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extentions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dirty="0" smtClean="0">
                <a:latin typeface="Roboto" panose="020B0604020202020204" charset="0"/>
                <a:ea typeface="Roboto" panose="020B0604020202020204" charset="0"/>
              </a:rPr>
              <a:t>+ </a:t>
            </a:r>
            <a:r>
              <a:rPr lang="en-US" dirty="0" err="1">
                <a:latin typeface="Roboto" panose="020B0604020202020204" charset="0"/>
                <a:ea typeface="Roboto" panose="020B0604020202020204" charset="0"/>
              </a:rPr>
              <a:t>github</a:t>
            </a:r>
            <a:endParaRPr lang="ru-RU" dirty="0">
              <a:latin typeface="Roboto" panose="020B0604020202020204" charset="0"/>
              <a:ea typeface="Roboto" panose="020B0604020202020204" charset="0"/>
            </a:endParaRPr>
          </a:p>
          <a:p>
            <a:pPr marL="342900" indent="-342900" fontAlgn="t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latin typeface="Roboto" panose="020B0604020202020204" charset="0"/>
                <a:ea typeface="Roboto" panose="020B0604020202020204" charset="0"/>
              </a:rPr>
              <a:t>Диаграмма </a:t>
            </a:r>
            <a:r>
              <a:rPr lang="en-US" dirty="0">
                <a:latin typeface="Roboto" panose="020B0604020202020204" charset="0"/>
                <a:ea typeface="Roboto" panose="020B0604020202020204" charset="0"/>
              </a:rPr>
              <a:t>ER-</a:t>
            </a:r>
            <a:r>
              <a:rPr lang="ru-RU" dirty="0">
                <a:latin typeface="Roboto" panose="020B0604020202020204" charset="0"/>
                <a:ea typeface="Roboto" panose="020B0604020202020204" charset="0"/>
              </a:rPr>
              <a:t>типа объектов 1С, 1С Накидка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391299" y="273542"/>
            <a:ext cx="3405143" cy="633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sp>
        <p:nvSpPr>
          <p:cNvPr id="5" name="Google Shape;374;p54"/>
          <p:cNvSpPr/>
          <p:nvPr/>
        </p:nvSpPr>
        <p:spPr>
          <a:xfrm>
            <a:off x="496186" y="2105245"/>
            <a:ext cx="7868093" cy="2683835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MVP </a:t>
            </a:r>
            <a:r>
              <a:rPr lang="ru-RU" dirty="0"/>
              <a:t>продукт проект представляет собой две базы 1С : </a:t>
            </a:r>
          </a:p>
          <a:p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1С Марки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1С База имитирующая  </a:t>
            </a:r>
            <a:r>
              <a:rPr lang="en-US" dirty="0"/>
              <a:t>ERP </a:t>
            </a:r>
            <a:r>
              <a:rPr lang="ru-RU" dirty="0"/>
              <a:t>и обмен  </a:t>
            </a:r>
            <a:r>
              <a:rPr lang="en-US" dirty="0"/>
              <a:t>WMC</a:t>
            </a:r>
            <a:r>
              <a:rPr lang="ru-RU" dirty="0"/>
              <a:t>-</a:t>
            </a:r>
            <a:r>
              <a:rPr lang="en-US" dirty="0"/>
              <a:t>ERP</a:t>
            </a:r>
            <a:r>
              <a:rPr lang="ru-RU" dirty="0"/>
              <a:t>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ru-RU" dirty="0"/>
              <a:t>      Обмен между базами производится с помощью </a:t>
            </a:r>
            <a:r>
              <a:rPr lang="en-US" dirty="0"/>
              <a:t>http-</a:t>
            </a:r>
            <a:r>
              <a:rPr lang="ru-RU" dirty="0"/>
              <a:t>сервиса  и </a:t>
            </a:r>
            <a:r>
              <a:rPr lang="en-US" dirty="0"/>
              <a:t>Kafka</a:t>
            </a:r>
            <a:r>
              <a:rPr lang="ru-RU" dirty="0"/>
              <a:t>.  </a:t>
            </a:r>
          </a:p>
          <a:p>
            <a:endParaRPr lang="en-US" dirty="0"/>
          </a:p>
          <a:p>
            <a:pPr algn="just"/>
            <a:r>
              <a:rPr lang="ru-RU" dirty="0"/>
              <a:t>        При интерактивном получении марок по  </a:t>
            </a:r>
            <a:r>
              <a:rPr lang="en-US" dirty="0"/>
              <a:t>http-</a:t>
            </a:r>
            <a:r>
              <a:rPr lang="ru-RU" dirty="0"/>
              <a:t>сервису  включен замер производительности, что позволит в </a:t>
            </a:r>
            <a:r>
              <a:rPr lang="ru-RU" dirty="0" smtClean="0"/>
              <a:t>дальнейшем, </a:t>
            </a:r>
            <a:r>
              <a:rPr lang="ru-RU" dirty="0"/>
              <a:t>без реализации  полного </a:t>
            </a:r>
            <a:r>
              <a:rPr lang="ru-RU" dirty="0" smtClean="0"/>
              <a:t>функционала, </a:t>
            </a:r>
            <a:r>
              <a:rPr lang="ru-RU" dirty="0"/>
              <a:t>сделать выводы о применимости такой технологии на больших объемах марок.</a:t>
            </a:r>
            <a:endParaRPr lang="ru-RU" dirty="0"/>
          </a:p>
        </p:txBody>
      </p:sp>
      <p:sp>
        <p:nvSpPr>
          <p:cNvPr id="6" name="Google Shape;375;p54"/>
          <p:cNvSpPr/>
          <p:nvPr/>
        </p:nvSpPr>
        <p:spPr>
          <a:xfrm>
            <a:off x="1754902" y="906837"/>
            <a:ext cx="4943609" cy="1010453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-RU" dirty="0" err="1">
                <a:solidFill>
                  <a:schemeClr val="bg1"/>
                </a:solidFill>
              </a:rPr>
              <a:t>Репозиторий</a:t>
            </a:r>
            <a:r>
              <a:rPr lang="ru-RU" dirty="0">
                <a:solidFill>
                  <a:schemeClr val="bg1"/>
                </a:solidFill>
              </a:rPr>
              <a:t> проекта </a:t>
            </a:r>
            <a:r>
              <a:rPr lang="en-US" dirty="0">
                <a:solidFill>
                  <a:schemeClr val="bg1"/>
                </a:solidFill>
                <a:hlinkClick r:id="rId3"/>
              </a:rPr>
              <a:t>https://github.com/Taynis/projecta2025.git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2"/>
          <p:cNvSpPr/>
          <p:nvPr/>
        </p:nvSpPr>
        <p:spPr>
          <a:xfrm>
            <a:off x="234253" y="156769"/>
            <a:ext cx="6167400" cy="1070700"/>
          </a:xfrm>
          <a:prstGeom prst="roundRect">
            <a:avLst>
              <a:gd name="adj" fmla="val 16667"/>
            </a:avLst>
          </a:prstGeom>
          <a:solidFill>
            <a:srgbClr val="40299B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lvl="0"/>
            <a:r>
              <a:rPr lang="ru-RU" sz="3600" dirty="0">
                <a:solidFill>
                  <a:schemeClr val="bg1"/>
                </a:solidFill>
              </a:rPr>
              <a:t>Целевая архитектура конечного продукта</a:t>
            </a:r>
            <a:endParaRPr sz="3400" dirty="0">
              <a:solidFill>
                <a:schemeClr val="bg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81" y="1227469"/>
            <a:ext cx="8375074" cy="37891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2"/>
          <p:cNvSpPr/>
          <p:nvPr/>
        </p:nvSpPr>
        <p:spPr>
          <a:xfrm>
            <a:off x="114300" y="156769"/>
            <a:ext cx="3054927" cy="2347440"/>
          </a:xfrm>
          <a:prstGeom prst="roundRect">
            <a:avLst>
              <a:gd name="adj" fmla="val 16667"/>
            </a:avLst>
          </a:prstGeom>
          <a:solidFill>
            <a:srgbClr val="40299B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lvl="0" algn="ctr"/>
            <a:r>
              <a:rPr lang="ru-RU" sz="3600" dirty="0">
                <a:solidFill>
                  <a:schemeClr val="bg1"/>
                </a:solidFill>
              </a:rPr>
              <a:t>Архитектура </a:t>
            </a:r>
            <a:r>
              <a:rPr lang="en-US" sz="3600" dirty="0">
                <a:solidFill>
                  <a:schemeClr val="bg1"/>
                </a:solidFill>
              </a:rPr>
              <a:t>MVP </a:t>
            </a:r>
            <a:r>
              <a:rPr lang="ru-RU" sz="3600" dirty="0">
                <a:solidFill>
                  <a:schemeClr val="bg1"/>
                </a:solidFill>
              </a:rPr>
              <a:t>продукта</a:t>
            </a:r>
            <a:endParaRPr sz="3400" dirty="0">
              <a:solidFill>
                <a:schemeClr val="bg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4137" y="156769"/>
            <a:ext cx="4811185" cy="490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891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5"/>
          <p:cNvSpPr txBox="1"/>
          <p:nvPr/>
        </p:nvSpPr>
        <p:spPr>
          <a:xfrm>
            <a:off x="3296092" y="842797"/>
            <a:ext cx="4604677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300" b="1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Оценка производительности.  </a:t>
            </a:r>
            <a:endParaRPr sz="33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Google Shape;27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431" y="1217958"/>
            <a:ext cx="588135" cy="588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862" y="2968809"/>
            <a:ext cx="7810500" cy="1800225"/>
          </a:xfrm>
          <a:prstGeom prst="rect">
            <a:avLst/>
          </a:prstGeom>
        </p:spPr>
      </p:pic>
      <p:pic>
        <p:nvPicPr>
          <p:cNvPr id="10" name="Google Shape;273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81089" y="3883098"/>
            <a:ext cx="219936" cy="255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273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95488" y="4301921"/>
            <a:ext cx="219936" cy="25518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375;p54"/>
          <p:cNvSpPr/>
          <p:nvPr/>
        </p:nvSpPr>
        <p:spPr>
          <a:xfrm>
            <a:off x="1010623" y="2043094"/>
            <a:ext cx="6890146" cy="688711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Замер выполнялся при получении данных о марках с помощью </a:t>
            </a:r>
            <a:r>
              <a:rPr lang="en-US" dirty="0" smtClean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http </a:t>
            </a:r>
            <a:r>
              <a:rPr lang="ru-RU" dirty="0" smtClean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сервиса. Предварительные результаты неудовлетворительны</a:t>
            </a:r>
            <a:r>
              <a:rPr lang="en-US" dirty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  <a:endParaRPr dirty="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7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Сценарное тестирование</a:t>
            </a:r>
            <a:endParaRPr dirty="0"/>
          </a:p>
        </p:txBody>
      </p:sp>
      <p:sp>
        <p:nvSpPr>
          <p:cNvPr id="11" name="Google Shape;440;p62"/>
          <p:cNvSpPr/>
          <p:nvPr/>
        </p:nvSpPr>
        <p:spPr>
          <a:xfrm>
            <a:off x="336618" y="949841"/>
            <a:ext cx="3461865" cy="3983665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441;p62"/>
          <p:cNvSpPr txBox="1"/>
          <p:nvPr/>
        </p:nvSpPr>
        <p:spPr>
          <a:xfrm>
            <a:off x="601627" y="1667797"/>
            <a:ext cx="3196856" cy="3175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u-RU" sz="1300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Запускается эмуляция обмена с </a:t>
            </a:r>
            <a:r>
              <a:rPr lang="en-US" sz="1300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WMS</a:t>
            </a:r>
            <a:r>
              <a:rPr lang="ru-RU" sz="1300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, создаются документы, марки отправляются в </a:t>
            </a:r>
            <a:r>
              <a:rPr lang="en-US" sz="1300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Kafka.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u-RU" sz="1300" dirty="0" smtClean="0">
                <a:latin typeface="Roboto"/>
                <a:ea typeface="Roboto"/>
                <a:cs typeface="Roboto"/>
                <a:sym typeface="Roboto"/>
              </a:rPr>
              <a:t>Открывается первый документ, убеждаемся, что ТЧ Марки не заполнена</a:t>
            </a:r>
            <a:r>
              <a:rPr lang="en-US" sz="1300" dirty="0" smtClean="0">
                <a:latin typeface="Roboto"/>
                <a:ea typeface="Roboto"/>
                <a:cs typeface="Roboto"/>
                <a:sym typeface="Roboto"/>
              </a:rPr>
              <a:t>,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u-RU" sz="1300" dirty="0" smtClean="0">
                <a:latin typeface="Roboto"/>
                <a:ea typeface="Roboto"/>
                <a:cs typeface="Roboto"/>
                <a:sym typeface="Roboto"/>
              </a:rPr>
              <a:t>Вызываем </a:t>
            </a:r>
            <a:r>
              <a:rPr lang="en-US" sz="1300" dirty="0" smtClean="0">
                <a:latin typeface="Roboto"/>
                <a:ea typeface="Roboto"/>
                <a:cs typeface="Roboto"/>
                <a:sym typeface="Roboto"/>
              </a:rPr>
              <a:t>http </a:t>
            </a:r>
            <a:r>
              <a:rPr lang="ru-RU" sz="1300" dirty="0" smtClean="0">
                <a:latin typeface="Roboto"/>
                <a:ea typeface="Roboto"/>
                <a:cs typeface="Roboto"/>
                <a:sym typeface="Roboto"/>
              </a:rPr>
              <a:t>сервис в базе Марки который </a:t>
            </a:r>
            <a:r>
              <a:rPr lang="ru-RU" sz="1300" dirty="0" err="1" smtClean="0">
                <a:latin typeface="Roboto"/>
                <a:ea typeface="Roboto"/>
                <a:cs typeface="Roboto"/>
                <a:sym typeface="Roboto"/>
              </a:rPr>
              <a:t>иницирует</a:t>
            </a:r>
            <a:r>
              <a:rPr lang="ru-RU" sz="1300" dirty="0" smtClean="0">
                <a:latin typeface="Roboto"/>
                <a:ea typeface="Roboto"/>
                <a:cs typeface="Roboto"/>
                <a:sym typeface="Roboto"/>
              </a:rPr>
              <a:t> загрузку Марок из </a:t>
            </a:r>
            <a:r>
              <a:rPr lang="en-US" sz="1300" dirty="0" smtClean="0">
                <a:latin typeface="Roboto"/>
                <a:ea typeface="Roboto"/>
                <a:cs typeface="Roboto"/>
                <a:sym typeface="Roboto"/>
              </a:rPr>
              <a:t>Kafka </a:t>
            </a:r>
            <a:r>
              <a:rPr lang="ru-RU" sz="1300" dirty="0" smtClean="0">
                <a:latin typeface="Roboto"/>
                <a:ea typeface="Roboto"/>
                <a:cs typeface="Roboto"/>
                <a:sym typeface="Roboto"/>
              </a:rPr>
              <a:t>в базе Марки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u-RU" sz="1300" dirty="0" smtClean="0">
                <a:latin typeface="Roboto"/>
                <a:ea typeface="Roboto"/>
                <a:cs typeface="Roboto"/>
                <a:sym typeface="Roboto"/>
              </a:rPr>
              <a:t>Открываем первый документ в базе имитация, убеждаемся, что ТЧ Марки заполнена.</a:t>
            </a:r>
            <a:endParaRPr sz="13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443;p62"/>
          <p:cNvSpPr txBox="1"/>
          <p:nvPr/>
        </p:nvSpPr>
        <p:spPr>
          <a:xfrm>
            <a:off x="891368" y="1072696"/>
            <a:ext cx="2617375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b="1" dirty="0" smtClean="0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Тест обменов в базе имитации </a:t>
            </a:r>
            <a:r>
              <a:rPr lang="en-US" sz="1700" b="1" dirty="0" smtClean="0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ERP</a:t>
            </a:r>
            <a:endParaRPr sz="1700" b="1" dirty="0">
              <a:solidFill>
                <a:srgbClr val="9857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9301" y="949841"/>
            <a:ext cx="4712137" cy="38070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928</TotalTime>
  <Words>362</Words>
  <Application>Microsoft Office PowerPoint</Application>
  <PresentationFormat>Экран (16:9)</PresentationFormat>
  <Paragraphs>56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Calibri Light</vt:lpstr>
      <vt:lpstr>Roboto</vt:lpstr>
      <vt:lpstr>Calibri</vt:lpstr>
      <vt:lpstr>Courier New</vt:lpstr>
      <vt:lpstr>Roboto Medium</vt:lpstr>
      <vt:lpstr>Arial</vt:lpstr>
      <vt:lpstr>Светлая тема</vt:lpstr>
      <vt:lpstr>Office Theme</vt:lpstr>
      <vt:lpstr>Презентация PowerPoint</vt:lpstr>
      <vt:lpstr>Защита проекта Тема: «Организация хранения и обработки марок Честного Знака»   </vt:lpstr>
      <vt:lpstr>Презентация PowerPoint</vt:lpstr>
      <vt:lpstr>Какие технологии использовались </vt:lpstr>
      <vt:lpstr>Что получилось</vt:lpstr>
      <vt:lpstr>Презентация PowerPoint</vt:lpstr>
      <vt:lpstr>Презентация PowerPoint</vt:lpstr>
      <vt:lpstr>Презентация PowerPoint</vt:lpstr>
      <vt:lpstr>Сценарное тестирование</vt:lpstr>
      <vt:lpstr>Формат отправки данных о марках документа в Kafka</vt:lpstr>
      <vt:lpstr>Презентация PowerPoint</vt:lpstr>
      <vt:lpstr>Выводы 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Nadezhda</dc:creator>
  <cp:lastModifiedBy>Учетная запись Майкрософт</cp:lastModifiedBy>
  <cp:revision>34</cp:revision>
  <dcterms:modified xsi:type="dcterms:W3CDTF">2025-12-05T13:32:57Z</dcterms:modified>
</cp:coreProperties>
</file>